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69" r:id="rId3"/>
    <p:sldId id="261" r:id="rId4"/>
    <p:sldId id="263" r:id="rId5"/>
    <p:sldId id="266" r:id="rId6"/>
    <p:sldId id="272" r:id="rId7"/>
    <p:sldId id="271" r:id="rId8"/>
  </p:sldIdLst>
  <p:sldSz cx="12192000" cy="6858000"/>
  <p:notesSz cx="6858000" cy="9144000"/>
  <p:embeddedFontLst>
    <p:embeddedFont>
      <p:font typeface="맑은 고딕" panose="020B0503020000020004" pitchFamily="50" charset="-127"/>
      <p:regular r:id="rId10"/>
      <p:bold r:id="rId1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881" userDrawn="1">
          <p15:clr>
            <a:srgbClr val="A4A3A4"/>
          </p15:clr>
        </p15:guide>
        <p15:guide id="4" pos="1255" userDrawn="1">
          <p15:clr>
            <a:srgbClr val="A4A3A4"/>
          </p15:clr>
        </p15:guide>
        <p15:guide id="5" orient="horz" pos="709" userDrawn="1">
          <p15:clr>
            <a:srgbClr val="A4A3A4"/>
          </p15:clr>
        </p15:guide>
        <p15:guide id="6" pos="5722" userDrawn="1">
          <p15:clr>
            <a:srgbClr val="A4A3A4"/>
          </p15:clr>
        </p15:guide>
        <p15:guide id="7" pos="19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43D"/>
    <a:srgbClr val="424650"/>
    <a:srgbClr val="FFFFFF"/>
    <a:srgbClr val="D9D9D9"/>
    <a:srgbClr val="E6E6E6"/>
    <a:srgbClr val="ABABAB"/>
    <a:srgbClr val="0D1262"/>
    <a:srgbClr val="FFF5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80" y="108"/>
      </p:cViewPr>
      <p:guideLst>
        <p:guide orient="horz" pos="2160"/>
        <p:guide pos="3840"/>
        <p:guide pos="5881"/>
        <p:guide pos="1255"/>
        <p:guide orient="horz" pos="709"/>
        <p:guide pos="5722"/>
        <p:guide pos="19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75796-2380-408E-A7A5-9C7021ED1F00}" type="datetimeFigureOut">
              <a:rPr lang="ko-KR" altLang="en-US" smtClean="0"/>
              <a:t>2024-03-22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C3D7E-08BB-419A-B82E-21A2F2DC13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8059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E121E18-702F-422F-A8B2-DD0934DC0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47AD489-4AFF-477B-8C6F-DC0EEAA8EF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8649261-3F50-4E8E-8D7B-608A60458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0C07EBF-FC6A-4754-800B-CC864E7BE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61C61DC-DB79-410C-AE70-2AF736686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417B-3E63-4602-84A9-0DC403A05F9D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EFEEE49-C9C5-4E12-84BD-4ACCF5D96A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4866" y="6073669"/>
            <a:ext cx="942268" cy="28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91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D0E390-3A6C-4037-B665-548417568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A47FA81-6C38-4BDD-B2ED-8782246154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80595D0-E788-4B63-B179-969753B3D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68F6487-9EC9-4706-888C-4C0416C03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108BEE3-1305-4337-A65D-753FFA5D4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417B-3E63-4602-84A9-0DC403A05F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7567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F61D5AB-5082-48C3-9258-BE533BB79B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42FEEA4-58FB-4EC3-9796-DE00B7E1C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0A652B0-6CDC-473E-91B1-522BDD55F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CD0DE04-9AA3-4F07-A6BA-D69AAF8DF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15C496E-C3E3-434E-8500-E724F16EF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417B-3E63-4602-84A9-0DC403A05F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3876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5EFE38-3099-40C7-A2B1-FC4338EEF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857714D-3E19-4EA1-8E7E-5CF4B1D2E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097A45B-0D24-4B6B-A3E1-04EF5FBB4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FCF3E33-30B2-4BEE-836C-4007477EB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E14DF43-5C44-4BD3-B6B7-22DBDAC84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417B-3E63-4602-84A9-0DC403A05F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2408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CCE3266-FFF3-45A7-966D-6A77858E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0680" y="6314242"/>
            <a:ext cx="2743200" cy="365125"/>
          </a:xfrm>
        </p:spPr>
        <p:txBody>
          <a:bodyPr/>
          <a:lstStyle/>
          <a:p>
            <a:fld id="{1349417B-3E63-4602-84A9-0DC403A05F9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4B4EE5-69C1-44B5-9B46-801D998CBCE6}"/>
              </a:ext>
            </a:extLst>
          </p:cNvPr>
          <p:cNvSpPr txBox="1"/>
          <p:nvPr userDrawn="1"/>
        </p:nvSpPr>
        <p:spPr>
          <a:xfrm>
            <a:off x="704850" y="297537"/>
            <a:ext cx="3771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  <a:ea typeface="+mn-ea"/>
              </a:rPr>
              <a:t>LMS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  <a:ea typeface="+mn-ea"/>
              </a:rPr>
              <a:t> 연계형 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  <a:ea typeface="+mn-ea"/>
              </a:rPr>
              <a:t>GPT-4 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  <a:ea typeface="+mn-ea"/>
              </a:rPr>
              <a:t>채팅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  <a:ea typeface="+mn-ea"/>
              </a:rPr>
              <a:t> 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  <a:ea typeface="+mn-ea"/>
              </a:rPr>
              <a:t>서비스 이용안내</a:t>
            </a: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1AF52FCE-A503-4099-9E91-EF3216BB27AA}"/>
              </a:ext>
            </a:extLst>
          </p:cNvPr>
          <p:cNvSpPr/>
          <p:nvPr userDrawn="1"/>
        </p:nvSpPr>
        <p:spPr>
          <a:xfrm>
            <a:off x="704850" y="5637936"/>
            <a:ext cx="10782302" cy="775688"/>
          </a:xfrm>
          <a:prstGeom prst="roundRect">
            <a:avLst/>
          </a:prstGeom>
          <a:solidFill>
            <a:srgbClr val="FFF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AE1291A0-4199-4AAD-BBC5-6C4B55AA4691}"/>
              </a:ext>
            </a:extLst>
          </p:cNvPr>
          <p:cNvSpPr txBox="1">
            <a:spLocks/>
          </p:cNvSpPr>
          <p:nvPr userDrawn="1"/>
        </p:nvSpPr>
        <p:spPr>
          <a:xfrm>
            <a:off x="704848" y="543758"/>
            <a:ext cx="10659035" cy="52714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sz="2300" b="1" dirty="0">
              <a:ln>
                <a:solidFill>
                  <a:schemeClr val="accent1">
                    <a:alpha val="0"/>
                  </a:schemeClr>
                </a:solidFill>
              </a:ln>
              <a:latin typeface="+mn-ea"/>
              <a:ea typeface="+mn-ea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11BEA68B-FB42-4962-915F-6BA96E4C45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9204" y="317512"/>
            <a:ext cx="595891" cy="17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937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2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715558-0D1C-4F8D-9361-623A89AD2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6D5327A-629D-44E9-B5AF-9C8B48A78C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C170443-6DCB-4026-81CD-9058C729E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D19737C-B4ED-4C62-AB4E-FAC6D79D7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B055F73-B705-45D6-BBE6-121ED6181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69FB417-2CB2-4736-A097-6A2825144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417B-3E63-4602-84A9-0DC403A05F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6397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D71022-BB8F-47D7-BC32-3B03148AE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B763559-36E6-43C0-A084-629D546C6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A2A8D23-4140-44C0-A339-41B41679A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C245818-027D-46AC-9F05-6995292797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3C6F726-081E-43CB-B2DB-68A0896183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00ACC3C-199F-4ACC-B24F-83642AC9F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64F220C-0124-423D-9B60-908F7A672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3297729-0D29-4606-B0E3-6847FD6C5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417B-3E63-4602-84A9-0DC403A05F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559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027F86-C670-4999-A9B9-1BC68BC0A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F152643-33C6-4F2C-A65F-82FDA43FF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83B5916-834C-4339-BBDF-52782785E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5443934-AD95-4CA4-AB37-C39C7CB67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417B-3E63-4602-84A9-0DC403A05F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1237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2A94D1D-DC32-4239-88E4-B346C4D99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940CA1D-EA25-488D-A3B9-D61A22341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5CB7253-8454-44E9-931A-8DDF0A1AE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417B-3E63-4602-84A9-0DC403A05F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8244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FA352C0-3552-4E69-8846-FA90CDC4C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BBC727D-29DD-4DA6-993E-497F5B7A1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E941F05-C794-4F06-A7AC-EFD8F25C2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B428F71-6586-4869-8D92-F62240E7A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95056B2-0D6E-4C37-B30D-8850C5C0A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EB4A4DD-0455-4A22-BA40-8D37ED654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417B-3E63-4602-84A9-0DC403A05F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674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28BCA3E-C4CE-46FB-B4DE-984BCCD8B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0340782-DED5-496F-85DA-FF9B24F5FE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B66FA7A-998C-4D6D-B379-CA47C4129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750FC42-DEF7-4CC1-A6FA-D48EFE634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02029A8-C6E7-4B5B-8CAC-42A4941D0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D714AFC-456A-4973-A48E-4AC60FD82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417B-3E63-4602-84A9-0DC403A05F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532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0B0DCF1-D3FF-4AE4-B205-0A7D80251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FA0794F-15E8-4B33-A235-27DFF84A7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BA70ECD-B200-4C4A-96CC-B7E73D2193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1AAC1A4-35D9-4638-9AF4-89C955BF5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8DC386A-A832-42D0-AF88-596E1C002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9417B-3E63-4602-84A9-0DC403A05F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1083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465E55-AB45-48F6-9861-88A06E3852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52668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40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  <a:ea typeface="+mn-ea"/>
              </a:rPr>
              <a:t>LMS </a:t>
            </a:r>
            <a:r>
              <a:rPr lang="ko-KR" altLang="en-US" sz="40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  <a:ea typeface="+mn-ea"/>
              </a:rPr>
              <a:t>연계형 </a:t>
            </a:r>
            <a:r>
              <a:rPr lang="en-US" altLang="ko-KR" sz="40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  <a:ea typeface="+mn-ea"/>
              </a:rPr>
              <a:t>GPT-4 </a:t>
            </a:r>
            <a:r>
              <a:rPr lang="ko-KR" altLang="en-US" sz="40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  <a:ea typeface="+mn-ea"/>
              </a:rPr>
              <a:t>채팅 서비스</a:t>
            </a:r>
            <a:br>
              <a:rPr lang="en-US" altLang="ko-KR" sz="40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  <a:ea typeface="+mn-ea"/>
              </a:rPr>
            </a:br>
            <a:r>
              <a:rPr lang="ko-KR" altLang="en-US" sz="40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  <a:ea typeface="+mn-ea"/>
              </a:rPr>
              <a:t>이용 안내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D56922B-2D25-4A53-A4CD-B359282B2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417B-3E63-4602-84A9-0DC403A05F9D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1166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F53E2DD-EE22-4903-BC3F-6B58BBE59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824" y="1057834"/>
            <a:ext cx="8243350" cy="429042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4" name="제목 1">
            <a:extLst>
              <a:ext uri="{FF2B5EF4-FFF2-40B4-BE49-F238E27FC236}">
                <a16:creationId xmlns:a16="http://schemas.microsoft.com/office/drawing/2014/main" id="{AEDB09F9-14DD-4EBA-BF5F-D98BE392D567}"/>
              </a:ext>
            </a:extLst>
          </p:cNvPr>
          <p:cNvSpPr txBox="1">
            <a:spLocks/>
          </p:cNvSpPr>
          <p:nvPr/>
        </p:nvSpPr>
        <p:spPr>
          <a:xfrm>
            <a:off x="744070" y="530691"/>
            <a:ext cx="10659035" cy="52714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3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  <a:ea typeface="+mn-ea"/>
              </a:rPr>
              <a:t>USG </a:t>
            </a:r>
            <a:r>
              <a:rPr lang="ko-KR" altLang="en-US" sz="23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  <a:ea typeface="+mn-ea"/>
              </a:rPr>
              <a:t>공유대학 공통교양 플랫폼에서 로그인</a:t>
            </a:r>
            <a:endParaRPr lang="en-US" altLang="ko-KR" sz="2300" b="1" dirty="0">
              <a:ln>
                <a:solidFill>
                  <a:schemeClr val="accent1">
                    <a:alpha val="0"/>
                  </a:schemeClr>
                </a:solidFill>
              </a:ln>
              <a:latin typeface="+mn-ea"/>
              <a:ea typeface="+mn-ea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C0FF42A-D778-443E-8362-3518291C5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0680" y="6327309"/>
            <a:ext cx="2743200" cy="365125"/>
          </a:xfrm>
        </p:spPr>
        <p:txBody>
          <a:bodyPr/>
          <a:lstStyle/>
          <a:p>
            <a:fld id="{1349417B-3E63-4602-84A9-0DC403A05F9D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4D7E0297-D9A9-4938-8F64-0278203238DC}"/>
              </a:ext>
            </a:extLst>
          </p:cNvPr>
          <p:cNvSpPr txBox="1">
            <a:spLocks/>
          </p:cNvSpPr>
          <p:nvPr/>
        </p:nvSpPr>
        <p:spPr>
          <a:xfrm>
            <a:off x="783515" y="5678203"/>
            <a:ext cx="10659035" cy="74052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USG 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공유대학 공통교양플랫폼에서 </a:t>
            </a:r>
            <a:r>
              <a:rPr lang="ko-KR" altLang="en-US" sz="100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로그인시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 우측하단에 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GPT 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아이콘이 노출 됩니다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.  </a:t>
            </a: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CF015A47-C52F-4A82-BEC9-2960BA724102}"/>
              </a:ext>
            </a:extLst>
          </p:cNvPr>
          <p:cNvSpPr txBox="1">
            <a:spLocks/>
          </p:cNvSpPr>
          <p:nvPr/>
        </p:nvSpPr>
        <p:spPr>
          <a:xfrm>
            <a:off x="93831" y="6520107"/>
            <a:ext cx="3665369" cy="318519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* </a:t>
            </a:r>
            <a:r>
              <a:rPr lang="ko-KR" altLang="en-US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본 이미지는 예시화면으로 실제화면과 다를 수 있습니다</a:t>
            </a:r>
            <a:r>
              <a:rPr lang="en-US" altLang="ko-KR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.</a:t>
            </a: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D60C3C7B-632A-47F4-839B-FED4ED7D96AC}"/>
              </a:ext>
            </a:extLst>
          </p:cNvPr>
          <p:cNvSpPr/>
          <p:nvPr/>
        </p:nvSpPr>
        <p:spPr>
          <a:xfrm>
            <a:off x="8926629" y="4670166"/>
            <a:ext cx="224118" cy="2241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1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51629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1FED8925-BD11-4CEF-BC83-A9976BC95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515" y="1031982"/>
            <a:ext cx="8243350" cy="429042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4" name="제목 1">
            <a:extLst>
              <a:ext uri="{FF2B5EF4-FFF2-40B4-BE49-F238E27FC236}">
                <a16:creationId xmlns:a16="http://schemas.microsoft.com/office/drawing/2014/main" id="{AEDB09F9-14DD-4EBA-BF5F-D98BE392D567}"/>
              </a:ext>
            </a:extLst>
          </p:cNvPr>
          <p:cNvSpPr txBox="1">
            <a:spLocks/>
          </p:cNvSpPr>
          <p:nvPr/>
        </p:nvSpPr>
        <p:spPr>
          <a:xfrm>
            <a:off x="744070" y="530691"/>
            <a:ext cx="10659035" cy="52714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3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  <a:ea typeface="+mn-ea"/>
              </a:rPr>
              <a:t>LMS</a:t>
            </a:r>
            <a:r>
              <a:rPr lang="ko-KR" altLang="en-US" sz="23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  <a:ea typeface="+mn-ea"/>
              </a:rPr>
              <a:t>에서 </a:t>
            </a:r>
            <a:r>
              <a:rPr lang="ko-KR" altLang="en-US" sz="2300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  <a:ea typeface="+mn-ea"/>
              </a:rPr>
              <a:t>챗봇으로</a:t>
            </a:r>
            <a:r>
              <a:rPr lang="ko-KR" altLang="en-US" sz="23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  <a:ea typeface="+mn-ea"/>
              </a:rPr>
              <a:t> </a:t>
            </a:r>
            <a:r>
              <a:rPr lang="en-US" altLang="ko-KR" sz="23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  <a:ea typeface="+mn-ea"/>
              </a:rPr>
              <a:t>GPT-4</a:t>
            </a:r>
            <a:r>
              <a:rPr lang="ko-KR" altLang="en-US" sz="23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  <a:ea typeface="+mn-ea"/>
              </a:rPr>
              <a:t> 채팅 이용하기 </a:t>
            </a:r>
            <a:endParaRPr lang="en-US" altLang="ko-KR" sz="2300" b="1" dirty="0">
              <a:ln>
                <a:solidFill>
                  <a:schemeClr val="accent1">
                    <a:alpha val="0"/>
                  </a:schemeClr>
                </a:solidFill>
              </a:ln>
              <a:latin typeface="+mn-ea"/>
              <a:ea typeface="+mn-ea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C0FF42A-D778-443E-8362-3518291C5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0680" y="6327309"/>
            <a:ext cx="2743200" cy="365125"/>
          </a:xfrm>
        </p:spPr>
        <p:txBody>
          <a:bodyPr/>
          <a:lstStyle/>
          <a:p>
            <a:fld id="{1349417B-3E63-4602-84A9-0DC403A05F9D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4D7E0297-D9A9-4938-8F64-0278203238DC}"/>
              </a:ext>
            </a:extLst>
          </p:cNvPr>
          <p:cNvSpPr txBox="1">
            <a:spLocks/>
          </p:cNvSpPr>
          <p:nvPr/>
        </p:nvSpPr>
        <p:spPr>
          <a:xfrm>
            <a:off x="783515" y="5678203"/>
            <a:ext cx="10659035" cy="74052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GPT 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아이콘을 클릭하여 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GPT 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채팅 창을 활성화 합니다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. 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챗봇 형태로 제공되며 개별 채팅창으로 이용할 수 있습니다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. </a:t>
            </a: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CF015A47-C52F-4A82-BEC9-2960BA724102}"/>
              </a:ext>
            </a:extLst>
          </p:cNvPr>
          <p:cNvSpPr txBox="1">
            <a:spLocks/>
          </p:cNvSpPr>
          <p:nvPr/>
        </p:nvSpPr>
        <p:spPr>
          <a:xfrm>
            <a:off x="93831" y="6520107"/>
            <a:ext cx="3665369" cy="318519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* </a:t>
            </a:r>
            <a:r>
              <a:rPr lang="ko-KR" altLang="en-US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본 이미지는 예시화면으로 실제화면과 다를 수 있습니다</a:t>
            </a:r>
            <a:r>
              <a:rPr lang="en-US" altLang="ko-KR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.</a:t>
            </a:r>
          </a:p>
        </p:txBody>
      </p:sp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71EEF4CD-CA27-4E24-99E9-80E8B7BA7B60}"/>
              </a:ext>
            </a:extLst>
          </p:cNvPr>
          <p:cNvSpPr/>
          <p:nvPr/>
        </p:nvSpPr>
        <p:spPr>
          <a:xfrm rot="10800000">
            <a:off x="9250680" y="4821152"/>
            <a:ext cx="438376" cy="32992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B5DAC19D-BF93-4C41-85E3-FE63E95638BC}"/>
              </a:ext>
            </a:extLst>
          </p:cNvPr>
          <p:cNvSpPr/>
          <p:nvPr/>
        </p:nvSpPr>
        <p:spPr>
          <a:xfrm>
            <a:off x="9595356" y="4598416"/>
            <a:ext cx="222736" cy="22273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1</a:t>
            </a:r>
            <a:endParaRPr lang="ko-KR" altLang="en-US" sz="14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F4CA5DF-63AA-48EC-937F-DE0B9321F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411" y="1872393"/>
            <a:ext cx="4322172" cy="329571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3" name="타원 12">
            <a:extLst>
              <a:ext uri="{FF2B5EF4-FFF2-40B4-BE49-F238E27FC236}">
                <a16:creationId xmlns:a16="http://schemas.microsoft.com/office/drawing/2014/main" id="{5168FBAF-8879-45D9-A84F-BEEF39F6E26A}"/>
              </a:ext>
            </a:extLst>
          </p:cNvPr>
          <p:cNvSpPr/>
          <p:nvPr/>
        </p:nvSpPr>
        <p:spPr>
          <a:xfrm>
            <a:off x="6543250" y="2603316"/>
            <a:ext cx="224118" cy="2241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2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90877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AEDB09F9-14DD-4EBA-BF5F-D98BE392D567}"/>
              </a:ext>
            </a:extLst>
          </p:cNvPr>
          <p:cNvSpPr txBox="1">
            <a:spLocks/>
          </p:cNvSpPr>
          <p:nvPr/>
        </p:nvSpPr>
        <p:spPr>
          <a:xfrm>
            <a:off x="744070" y="530691"/>
            <a:ext cx="10659035" cy="52714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3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  <a:ea typeface="+mn-ea"/>
              </a:rPr>
              <a:t>GPT-4 </a:t>
            </a:r>
            <a:r>
              <a:rPr lang="ko-KR" altLang="en-US" sz="23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  <a:ea typeface="+mn-ea"/>
              </a:rPr>
              <a:t>채팅 시작 하기</a:t>
            </a:r>
            <a:endParaRPr lang="en-US" altLang="ko-KR" sz="2300" b="1" dirty="0">
              <a:ln>
                <a:solidFill>
                  <a:schemeClr val="accent1">
                    <a:alpha val="0"/>
                  </a:schemeClr>
                </a:solidFill>
              </a:ln>
              <a:latin typeface="+mn-ea"/>
              <a:ea typeface="+mn-ea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C0FF42A-D778-443E-8362-3518291C5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417B-3E63-4602-84A9-0DC403A05F9D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4D7E0297-D9A9-4938-8F64-0278203238DC}"/>
              </a:ext>
            </a:extLst>
          </p:cNvPr>
          <p:cNvSpPr txBox="1">
            <a:spLocks/>
          </p:cNvSpPr>
          <p:nvPr/>
        </p:nvSpPr>
        <p:spPr>
          <a:xfrm>
            <a:off x="774550" y="5642007"/>
            <a:ext cx="10659035" cy="7587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  <a:ea typeface="+mn-ea"/>
              </a:rPr>
              <a:t>[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  <a:ea typeface="+mn-ea"/>
              </a:rPr>
              <a:t>채팅 시작하기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  <a:ea typeface="+mn-ea"/>
              </a:rPr>
              <a:t>]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  <a:ea typeface="+mn-ea"/>
              </a:rPr>
              <a:t>를 클릭하면 좌측에 제목이 생성되고 채팅이 시작됩니다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  <a:ea typeface="+mn-ea"/>
              </a:rPr>
              <a:t>. (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  <a:ea typeface="+mn-ea"/>
              </a:rPr>
              <a:t>현재는 채팅시작하기를 클릭한 일시를 제목으로 생성합니다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  <a:ea typeface="+mn-ea"/>
              </a:rPr>
              <a:t>.)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  <a:ea typeface="+mn-ea"/>
              </a:rPr>
              <a:t>질문을 입력합니다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  <a:ea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  <a:ea typeface="+mn-ea"/>
              </a:rPr>
              <a:t>     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  <a:ea typeface="+mn-ea"/>
              </a:rPr>
              <a:t>* 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  <a:ea typeface="+mn-ea"/>
              </a:rPr>
              <a:t>질문을 입력하지 않더라도 채팅 세션은 빈 창으로 채팅 목록에 기록됩니다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  <a:ea typeface="+mn-ea"/>
              </a:rPr>
              <a:t>. </a:t>
            </a: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CF015A47-C52F-4A82-BEC9-2960BA724102}"/>
              </a:ext>
            </a:extLst>
          </p:cNvPr>
          <p:cNvSpPr txBox="1">
            <a:spLocks/>
          </p:cNvSpPr>
          <p:nvPr/>
        </p:nvSpPr>
        <p:spPr>
          <a:xfrm>
            <a:off x="93831" y="6520107"/>
            <a:ext cx="3665369" cy="318519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* </a:t>
            </a:r>
            <a:r>
              <a:rPr lang="ko-KR" altLang="en-US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본 이미지는 예시화면으로 실제화면과 다를 수 있습니다</a:t>
            </a:r>
            <a:r>
              <a:rPr lang="en-US" altLang="ko-KR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1481341-848F-43B1-AA70-CBB98AAA0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899" y="1177141"/>
            <a:ext cx="5514290" cy="4207532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04C0DB83-D905-41BE-9B32-B9A7DB748BF5}"/>
              </a:ext>
            </a:extLst>
          </p:cNvPr>
          <p:cNvSpPr/>
          <p:nvPr/>
        </p:nvSpPr>
        <p:spPr>
          <a:xfrm>
            <a:off x="3138207" y="2861041"/>
            <a:ext cx="1514475" cy="1189111"/>
          </a:xfrm>
          <a:prstGeom prst="rect">
            <a:avLst/>
          </a:prstGeom>
          <a:solidFill>
            <a:srgbClr val="2F343D"/>
          </a:solidFill>
          <a:ln>
            <a:solidFill>
              <a:srgbClr val="2F34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961DA258-E4CB-4622-ADD2-70FCE418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21" y="1620185"/>
            <a:ext cx="2135079" cy="1779233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3B8AF1E7-0A28-49E6-BB23-DA20488A39B3}"/>
              </a:ext>
            </a:extLst>
          </p:cNvPr>
          <p:cNvSpPr/>
          <p:nvPr/>
        </p:nvSpPr>
        <p:spPr>
          <a:xfrm>
            <a:off x="1111624" y="3039035"/>
            <a:ext cx="582705" cy="26138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연결선: 꺾임 24">
            <a:extLst>
              <a:ext uri="{FF2B5EF4-FFF2-40B4-BE49-F238E27FC236}">
                <a16:creationId xmlns:a16="http://schemas.microsoft.com/office/drawing/2014/main" id="{965B3690-1EC2-4E04-9CB6-8387137C613C}"/>
              </a:ext>
            </a:extLst>
          </p:cNvPr>
          <p:cNvCxnSpPr>
            <a:cxnSpLocks/>
          </p:cNvCxnSpPr>
          <p:nvPr/>
        </p:nvCxnSpPr>
        <p:spPr>
          <a:xfrm flipV="1">
            <a:off x="1721224" y="2133600"/>
            <a:ext cx="1343710" cy="1039906"/>
          </a:xfrm>
          <a:prstGeom prst="bentConnector3">
            <a:avLst>
              <a:gd name="adj1" fmla="val 80689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A5C030AA-92C2-408E-B294-C3E062A7A0B8}"/>
              </a:ext>
            </a:extLst>
          </p:cNvPr>
          <p:cNvSpPr/>
          <p:nvPr/>
        </p:nvSpPr>
        <p:spPr>
          <a:xfrm>
            <a:off x="8328211" y="2649689"/>
            <a:ext cx="242048" cy="749729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BA9DD0A5-2F87-42C6-978C-1253F066D570}"/>
              </a:ext>
            </a:extLst>
          </p:cNvPr>
          <p:cNvSpPr/>
          <p:nvPr/>
        </p:nvSpPr>
        <p:spPr>
          <a:xfrm>
            <a:off x="899958" y="3056789"/>
            <a:ext cx="224118" cy="2241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1</a:t>
            </a:r>
            <a:endParaRPr lang="ko-KR" altLang="en-US" sz="1400" dirty="0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1DCEE8AE-3CA4-4FB3-BFBE-422A5375AFFD}"/>
              </a:ext>
            </a:extLst>
          </p:cNvPr>
          <p:cNvSpPr/>
          <p:nvPr/>
        </p:nvSpPr>
        <p:spPr>
          <a:xfrm>
            <a:off x="4910270" y="4988201"/>
            <a:ext cx="224118" cy="2241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2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19318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AEDB09F9-14DD-4EBA-BF5F-D98BE392D567}"/>
              </a:ext>
            </a:extLst>
          </p:cNvPr>
          <p:cNvSpPr txBox="1">
            <a:spLocks/>
          </p:cNvSpPr>
          <p:nvPr/>
        </p:nvSpPr>
        <p:spPr>
          <a:xfrm>
            <a:off x="744070" y="530691"/>
            <a:ext cx="10659035" cy="52714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3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  <a:ea typeface="+mn-ea"/>
              </a:rPr>
              <a:t>GPT-4 </a:t>
            </a:r>
            <a:r>
              <a:rPr lang="ko-KR" altLang="en-US" sz="23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  <a:ea typeface="+mn-ea"/>
              </a:rPr>
              <a:t>대화하기 </a:t>
            </a:r>
            <a:r>
              <a:rPr lang="en-US" altLang="ko-KR" sz="23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  <a:ea typeface="+mn-ea"/>
              </a:rPr>
              <a:t>| </a:t>
            </a:r>
            <a:r>
              <a:rPr lang="ko-KR" altLang="en-US" sz="23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  <a:ea typeface="+mn-ea"/>
              </a:rPr>
              <a:t>질문하고 </a:t>
            </a:r>
            <a:r>
              <a:rPr lang="en-US" altLang="ko-KR" sz="23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  <a:ea typeface="+mn-ea"/>
              </a:rPr>
              <a:t>GPT-4 </a:t>
            </a:r>
            <a:r>
              <a:rPr lang="ko-KR" altLang="en-US" sz="23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  <a:ea typeface="+mn-ea"/>
              </a:rPr>
              <a:t>답변 기다리기</a:t>
            </a:r>
            <a:endParaRPr lang="en-US" altLang="ko-KR" sz="2300" dirty="0">
              <a:ln>
                <a:solidFill>
                  <a:schemeClr val="accent1">
                    <a:alpha val="0"/>
                  </a:schemeClr>
                </a:solidFill>
              </a:ln>
              <a:latin typeface="+mn-ea"/>
              <a:ea typeface="+mn-ea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C0FF42A-D778-443E-8362-3518291C5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417B-3E63-4602-84A9-0DC403A05F9D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4D7E0297-D9A9-4938-8F64-0278203238DC}"/>
              </a:ext>
            </a:extLst>
          </p:cNvPr>
          <p:cNvSpPr txBox="1">
            <a:spLocks/>
          </p:cNvSpPr>
          <p:nvPr/>
        </p:nvSpPr>
        <p:spPr>
          <a:xfrm>
            <a:off x="774550" y="5642007"/>
            <a:ext cx="10659035" cy="7587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GPT-4 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답변 로딩 화면을 통해 진행이 끝나고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, 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모든 답변이 생성되면 화면에 뜹니다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. (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로딩 속도가 길어 중지된 경우 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(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약 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1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분 후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)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새로 고침 시 답변을 확인할 수 있습니다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. </a:t>
            </a:r>
            <a:b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</a:b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12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월 내 스트리밍 답변 기능 업데이트 예정 중 입니다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.)</a:t>
            </a: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CF015A47-C52F-4A82-BEC9-2960BA724102}"/>
              </a:ext>
            </a:extLst>
          </p:cNvPr>
          <p:cNvSpPr txBox="1">
            <a:spLocks/>
          </p:cNvSpPr>
          <p:nvPr/>
        </p:nvSpPr>
        <p:spPr>
          <a:xfrm>
            <a:off x="93831" y="6520107"/>
            <a:ext cx="3665369" cy="318519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* </a:t>
            </a:r>
            <a:r>
              <a:rPr lang="ko-KR" altLang="en-US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본 이미지는 예시화면으로 실제화면과 다를 수 있습니다</a:t>
            </a:r>
            <a:r>
              <a:rPr lang="en-US" altLang="ko-KR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1481341-848F-43B1-AA70-CBB98AAA0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899" y="1177141"/>
            <a:ext cx="5514290" cy="42075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04C0DB83-D905-41BE-9B32-B9A7DB748BF5}"/>
              </a:ext>
            </a:extLst>
          </p:cNvPr>
          <p:cNvSpPr/>
          <p:nvPr/>
        </p:nvSpPr>
        <p:spPr>
          <a:xfrm>
            <a:off x="3138207" y="2861041"/>
            <a:ext cx="1514475" cy="1189111"/>
          </a:xfrm>
          <a:prstGeom prst="rect">
            <a:avLst/>
          </a:prstGeom>
          <a:solidFill>
            <a:srgbClr val="2F343D"/>
          </a:solidFill>
          <a:ln>
            <a:solidFill>
              <a:srgbClr val="2F34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5695C63-0325-47FC-B2B2-443F2FEC7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830" y="3557070"/>
            <a:ext cx="3563359" cy="1216067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AB378CB5-F2D2-4780-8605-059CACE21B3F}"/>
              </a:ext>
            </a:extLst>
          </p:cNvPr>
          <p:cNvSpPr/>
          <p:nvPr/>
        </p:nvSpPr>
        <p:spPr>
          <a:xfrm>
            <a:off x="8364070" y="2649689"/>
            <a:ext cx="206189" cy="779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2499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AEDB09F9-14DD-4EBA-BF5F-D98BE392D567}"/>
              </a:ext>
            </a:extLst>
          </p:cNvPr>
          <p:cNvSpPr txBox="1">
            <a:spLocks/>
          </p:cNvSpPr>
          <p:nvPr/>
        </p:nvSpPr>
        <p:spPr>
          <a:xfrm>
            <a:off x="744070" y="530691"/>
            <a:ext cx="10659035" cy="52714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3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  <a:ea typeface="+mn-ea"/>
              </a:rPr>
              <a:t>GPT-4</a:t>
            </a:r>
            <a:r>
              <a:rPr lang="ko-KR" altLang="en-US" sz="23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  <a:ea typeface="+mn-ea"/>
              </a:rPr>
              <a:t>와 채팅하기 </a:t>
            </a:r>
            <a:r>
              <a:rPr lang="en-US" altLang="ko-KR" sz="23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  <a:ea typeface="+mn-ea"/>
              </a:rPr>
              <a:t>: </a:t>
            </a:r>
            <a:r>
              <a:rPr lang="ko-KR" altLang="en-US" sz="23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  <a:ea typeface="+mn-ea"/>
              </a:rPr>
              <a:t>답변 확인</a:t>
            </a:r>
            <a:endParaRPr lang="en-US" altLang="ko-KR" sz="2300" dirty="0">
              <a:ln>
                <a:solidFill>
                  <a:schemeClr val="accent1">
                    <a:alpha val="0"/>
                  </a:schemeClr>
                </a:solidFill>
              </a:ln>
              <a:latin typeface="+mn-ea"/>
              <a:ea typeface="+mn-ea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C0FF42A-D778-443E-8362-3518291C5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417B-3E63-4602-84A9-0DC403A05F9D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4D7E0297-D9A9-4938-8F64-0278203238DC}"/>
              </a:ext>
            </a:extLst>
          </p:cNvPr>
          <p:cNvSpPr txBox="1">
            <a:spLocks/>
          </p:cNvSpPr>
          <p:nvPr/>
        </p:nvSpPr>
        <p:spPr>
          <a:xfrm>
            <a:off x="774550" y="5642768"/>
            <a:ext cx="10659035" cy="75803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채팅 세션 내에서 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GPT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는 교수자의 이전 질문을 정보로 누적하여 연속적으로 답변을 생성합니다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.</a:t>
            </a: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CF015A47-C52F-4A82-BEC9-2960BA724102}"/>
              </a:ext>
            </a:extLst>
          </p:cNvPr>
          <p:cNvSpPr txBox="1">
            <a:spLocks/>
          </p:cNvSpPr>
          <p:nvPr/>
        </p:nvSpPr>
        <p:spPr>
          <a:xfrm>
            <a:off x="93831" y="6520107"/>
            <a:ext cx="3665369" cy="318519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* </a:t>
            </a:r>
            <a:r>
              <a:rPr lang="ko-KR" altLang="en-US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본 이미지는 예시화면으로 실제화면과 다를 수 있습니다</a:t>
            </a:r>
            <a:r>
              <a:rPr lang="en-US" altLang="ko-KR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.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C1B72994-514C-4FA9-9C21-792C3D73CA4A}"/>
              </a:ext>
            </a:extLst>
          </p:cNvPr>
          <p:cNvGrpSpPr/>
          <p:nvPr/>
        </p:nvGrpSpPr>
        <p:grpSpPr>
          <a:xfrm>
            <a:off x="3219503" y="1177141"/>
            <a:ext cx="5514290" cy="4207532"/>
            <a:chOff x="3073899" y="1177141"/>
            <a:chExt cx="5514290" cy="4207532"/>
          </a:xfrm>
        </p:grpSpPr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E0A5C11A-A5BB-4A30-B9BC-45EA28146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73899" y="1177141"/>
              <a:ext cx="5514290" cy="4207532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0123642-0F0B-4E40-9443-A9442DC5BABC}"/>
                </a:ext>
              </a:extLst>
            </p:cNvPr>
            <p:cNvSpPr txBox="1"/>
            <p:nvPr/>
          </p:nvSpPr>
          <p:spPr>
            <a:xfrm>
              <a:off x="3342005" y="1996353"/>
              <a:ext cx="1117599" cy="215444"/>
            </a:xfrm>
            <a:prstGeom prst="rect">
              <a:avLst/>
            </a:prstGeom>
            <a:solidFill>
              <a:srgbClr val="424650"/>
            </a:solidFill>
            <a:ln>
              <a:noFill/>
            </a:ln>
          </p:spPr>
          <p:txBody>
            <a:bodyPr wrap="square" lIns="72000" rtlCol="0">
              <a:spAutoFit/>
            </a:bodyPr>
            <a:lstStyle/>
            <a:p>
              <a:r>
                <a:rPr lang="ko-KR" altLang="en-US" sz="800" b="1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lt"/>
                </a:rPr>
                <a:t>겨울에 어울리는 차</a:t>
              </a:r>
              <a:endParaRPr lang="en-US" altLang="ko-KR" sz="8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5947FDA1-1354-4433-AA30-853DCF4ABBAE}"/>
                </a:ext>
              </a:extLst>
            </p:cNvPr>
            <p:cNvSpPr/>
            <p:nvPr/>
          </p:nvSpPr>
          <p:spPr>
            <a:xfrm>
              <a:off x="3138207" y="2861041"/>
              <a:ext cx="1514475" cy="1189111"/>
            </a:xfrm>
            <a:prstGeom prst="rect">
              <a:avLst/>
            </a:prstGeom>
            <a:solidFill>
              <a:srgbClr val="2F343D"/>
            </a:solidFill>
            <a:ln>
              <a:solidFill>
                <a:srgbClr val="2F34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1B1342D-460F-42A4-8FFF-2E728321EEE4}"/>
                </a:ext>
              </a:extLst>
            </p:cNvPr>
            <p:cNvSpPr txBox="1"/>
            <p:nvPr/>
          </p:nvSpPr>
          <p:spPr>
            <a:xfrm>
              <a:off x="5248738" y="1601735"/>
              <a:ext cx="1117599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72000" rtlCol="0">
              <a:spAutoFit/>
            </a:bodyPr>
            <a:lstStyle/>
            <a:p>
              <a:r>
                <a:rPr lang="ko-KR" altLang="en-US" sz="800" b="1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+mj-lt"/>
                </a:rPr>
                <a:t>겨울에 어울리는 차</a:t>
              </a:r>
              <a:endParaRPr lang="en-US" altLang="ko-KR" sz="8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+mj-lt"/>
              </a:endParaRPr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6B411DDE-A617-443D-93CB-4CE3B64C3E55}"/>
                </a:ext>
              </a:extLst>
            </p:cNvPr>
            <p:cNvSpPr/>
            <p:nvPr/>
          </p:nvSpPr>
          <p:spPr>
            <a:xfrm>
              <a:off x="8364070" y="2649689"/>
              <a:ext cx="206189" cy="7793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F2A94403-C650-42B4-AEE7-2E8BD21E4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3113" y="2050378"/>
              <a:ext cx="3014644" cy="27572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6742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그림 32">
            <a:extLst>
              <a:ext uri="{FF2B5EF4-FFF2-40B4-BE49-F238E27FC236}">
                <a16:creationId xmlns:a16="http://schemas.microsoft.com/office/drawing/2014/main" id="{D497F837-F044-45A7-B70A-632A23415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3532" y="2438787"/>
            <a:ext cx="2679302" cy="2085852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34BB40D-CE0F-4146-A99E-C092EF68B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229" y="1788156"/>
            <a:ext cx="3019389" cy="2307788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4" name="제목 1">
            <a:extLst>
              <a:ext uri="{FF2B5EF4-FFF2-40B4-BE49-F238E27FC236}">
                <a16:creationId xmlns:a16="http://schemas.microsoft.com/office/drawing/2014/main" id="{AEDB09F9-14DD-4EBA-BF5F-D98BE392D567}"/>
              </a:ext>
            </a:extLst>
          </p:cNvPr>
          <p:cNvSpPr txBox="1">
            <a:spLocks/>
          </p:cNvSpPr>
          <p:nvPr/>
        </p:nvSpPr>
        <p:spPr>
          <a:xfrm>
            <a:off x="738254" y="557585"/>
            <a:ext cx="10659035" cy="52714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3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  <a:ea typeface="+mn-ea"/>
              </a:rPr>
              <a:t>GPT-4</a:t>
            </a:r>
            <a:r>
              <a:rPr lang="ko-KR" altLang="en-US" sz="23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  <a:ea typeface="+mn-ea"/>
              </a:rPr>
              <a:t>와 채팅하기 </a:t>
            </a:r>
            <a:r>
              <a:rPr lang="en-US" altLang="ko-KR" sz="23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  <a:ea typeface="+mn-ea"/>
              </a:rPr>
              <a:t>: </a:t>
            </a:r>
            <a:r>
              <a:rPr lang="ko-KR" altLang="en-US" sz="23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  <a:ea typeface="+mn-ea"/>
              </a:rPr>
              <a:t>홈화면으로 이동 </a:t>
            </a:r>
            <a:r>
              <a:rPr lang="en-US" altLang="ko-KR" sz="23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  <a:ea typeface="+mn-ea"/>
              </a:rPr>
              <a:t>/ </a:t>
            </a:r>
            <a:r>
              <a:rPr lang="ko-KR" altLang="en-US" sz="23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  <a:ea typeface="+mn-ea"/>
              </a:rPr>
              <a:t>새 채팅 시작</a:t>
            </a:r>
            <a:endParaRPr lang="en-US" altLang="ko-KR" sz="2300" dirty="0">
              <a:ln>
                <a:solidFill>
                  <a:schemeClr val="accent1">
                    <a:alpha val="0"/>
                  </a:schemeClr>
                </a:solidFill>
              </a:ln>
              <a:latin typeface="+mn-ea"/>
              <a:ea typeface="+mn-ea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C0FF42A-D778-443E-8362-3518291C5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417B-3E63-4602-84A9-0DC403A05F9D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4D7E0297-D9A9-4938-8F64-0278203238DC}"/>
              </a:ext>
            </a:extLst>
          </p:cNvPr>
          <p:cNvSpPr txBox="1">
            <a:spLocks/>
          </p:cNvSpPr>
          <p:nvPr/>
        </p:nvSpPr>
        <p:spPr>
          <a:xfrm>
            <a:off x="774550" y="5642768"/>
            <a:ext cx="10659035" cy="75803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  <a:ea typeface="+mn-ea"/>
              </a:rPr>
              <a:t>홈 버튼을 클릭하여 홈 화면으로 이동합니다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  <a:ea typeface="+mn-ea"/>
              </a:rPr>
              <a:t>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  <a:ea typeface="+mn-ea"/>
              </a:rPr>
              <a:t>[+] 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  <a:ea typeface="+mn-ea"/>
              </a:rPr>
              <a:t>버튼을 클릭하여 새로운 채팅을 시작합니다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  <a:ea typeface="+mn-ea"/>
              </a:rPr>
              <a:t>.</a:t>
            </a: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CF015A47-C52F-4A82-BEC9-2960BA724102}"/>
              </a:ext>
            </a:extLst>
          </p:cNvPr>
          <p:cNvSpPr txBox="1">
            <a:spLocks/>
          </p:cNvSpPr>
          <p:nvPr/>
        </p:nvSpPr>
        <p:spPr>
          <a:xfrm>
            <a:off x="93831" y="6520107"/>
            <a:ext cx="3665369" cy="318519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* </a:t>
            </a:r>
            <a:r>
              <a:rPr lang="ko-KR" altLang="en-US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본 이미지는 예시화면으로 실제화면과 다를 수 있습니다</a:t>
            </a:r>
            <a:r>
              <a:rPr lang="en-US" altLang="ko-KR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.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C1B72994-514C-4FA9-9C21-792C3D73CA4A}"/>
              </a:ext>
            </a:extLst>
          </p:cNvPr>
          <p:cNvGrpSpPr/>
          <p:nvPr/>
        </p:nvGrpSpPr>
        <p:grpSpPr>
          <a:xfrm>
            <a:off x="341833" y="1177141"/>
            <a:ext cx="5514290" cy="4207532"/>
            <a:chOff x="3073899" y="1177141"/>
            <a:chExt cx="5514290" cy="4207532"/>
          </a:xfrm>
        </p:grpSpPr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E0A5C11A-A5BB-4A30-B9BC-45EA28146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73899" y="1177141"/>
              <a:ext cx="5514290" cy="4207532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0123642-0F0B-4E40-9443-A9442DC5BABC}"/>
                </a:ext>
              </a:extLst>
            </p:cNvPr>
            <p:cNvSpPr txBox="1"/>
            <p:nvPr/>
          </p:nvSpPr>
          <p:spPr>
            <a:xfrm>
              <a:off x="3342005" y="1996353"/>
              <a:ext cx="1117599" cy="215444"/>
            </a:xfrm>
            <a:prstGeom prst="rect">
              <a:avLst/>
            </a:prstGeom>
            <a:solidFill>
              <a:srgbClr val="424650"/>
            </a:solidFill>
            <a:ln>
              <a:noFill/>
            </a:ln>
          </p:spPr>
          <p:txBody>
            <a:bodyPr wrap="square" lIns="72000" rtlCol="0">
              <a:spAutoFit/>
            </a:bodyPr>
            <a:lstStyle/>
            <a:p>
              <a:r>
                <a:rPr lang="ko-KR" altLang="en-US" sz="800" b="1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lt"/>
                </a:rPr>
                <a:t>겨울에 어울리는 차</a:t>
              </a:r>
              <a:endParaRPr lang="en-US" altLang="ko-KR" sz="8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5947FDA1-1354-4433-AA30-853DCF4ABBAE}"/>
                </a:ext>
              </a:extLst>
            </p:cNvPr>
            <p:cNvSpPr/>
            <p:nvPr/>
          </p:nvSpPr>
          <p:spPr>
            <a:xfrm>
              <a:off x="3138207" y="2861041"/>
              <a:ext cx="1514475" cy="1189111"/>
            </a:xfrm>
            <a:prstGeom prst="rect">
              <a:avLst/>
            </a:prstGeom>
            <a:solidFill>
              <a:srgbClr val="2F343D"/>
            </a:solidFill>
            <a:ln>
              <a:solidFill>
                <a:srgbClr val="2F34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1B1342D-460F-42A4-8FFF-2E728321EEE4}"/>
                </a:ext>
              </a:extLst>
            </p:cNvPr>
            <p:cNvSpPr txBox="1"/>
            <p:nvPr/>
          </p:nvSpPr>
          <p:spPr>
            <a:xfrm>
              <a:off x="5248738" y="1601735"/>
              <a:ext cx="1117599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72000" rtlCol="0">
              <a:spAutoFit/>
            </a:bodyPr>
            <a:lstStyle/>
            <a:p>
              <a:r>
                <a:rPr lang="ko-KR" altLang="en-US" sz="800" b="1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+mj-lt"/>
                </a:rPr>
                <a:t>겨울에 어울리는 차</a:t>
              </a:r>
              <a:endParaRPr lang="en-US" altLang="ko-KR" sz="8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+mj-lt"/>
              </a:endParaRPr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6B411DDE-A617-443D-93CB-4CE3B64C3E55}"/>
                </a:ext>
              </a:extLst>
            </p:cNvPr>
            <p:cNvSpPr/>
            <p:nvPr/>
          </p:nvSpPr>
          <p:spPr>
            <a:xfrm>
              <a:off x="8364070" y="2649689"/>
              <a:ext cx="206189" cy="7793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F2A94403-C650-42B4-AEE7-2E8BD21E4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13113" y="2050378"/>
              <a:ext cx="3014644" cy="2757243"/>
            </a:xfrm>
            <a:prstGeom prst="rect">
              <a:avLst/>
            </a:prstGeom>
          </p:spPr>
        </p:pic>
      </p:grp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63680303-5174-45BC-97B1-5974E9702885}"/>
              </a:ext>
            </a:extLst>
          </p:cNvPr>
          <p:cNvSpPr/>
          <p:nvPr/>
        </p:nvSpPr>
        <p:spPr>
          <a:xfrm>
            <a:off x="1700643" y="1554480"/>
            <a:ext cx="224119" cy="262699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FCE37957-9B66-4556-8E8E-143E2B728AC0}"/>
              </a:ext>
            </a:extLst>
          </p:cNvPr>
          <p:cNvSpPr/>
          <p:nvPr/>
        </p:nvSpPr>
        <p:spPr>
          <a:xfrm>
            <a:off x="1942690" y="1357762"/>
            <a:ext cx="224118" cy="2241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2</a:t>
            </a:r>
            <a:endParaRPr lang="ko-KR" altLang="en-US" sz="1400" dirty="0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A3735B23-3622-4A1A-B26A-886BF82EBFF1}"/>
              </a:ext>
            </a:extLst>
          </p:cNvPr>
          <p:cNvSpPr/>
          <p:nvPr/>
        </p:nvSpPr>
        <p:spPr>
          <a:xfrm>
            <a:off x="1920616" y="1554480"/>
            <a:ext cx="224119" cy="262699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816440D9-CD14-4BC2-8D14-24223744643D}"/>
              </a:ext>
            </a:extLst>
          </p:cNvPr>
          <p:cNvSpPr/>
          <p:nvPr/>
        </p:nvSpPr>
        <p:spPr>
          <a:xfrm>
            <a:off x="6067772" y="1621318"/>
            <a:ext cx="224118" cy="2241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1</a:t>
            </a:r>
            <a:endParaRPr lang="ko-KR" altLang="en-US" sz="1400" dirty="0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212F1B6B-EAC6-4D3F-A673-29F603D41A1B}"/>
              </a:ext>
            </a:extLst>
          </p:cNvPr>
          <p:cNvSpPr/>
          <p:nvPr/>
        </p:nvSpPr>
        <p:spPr>
          <a:xfrm>
            <a:off x="9221473" y="2214551"/>
            <a:ext cx="224118" cy="2241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2</a:t>
            </a:r>
            <a:endParaRPr lang="ko-KR" altLang="en-US" sz="1400" dirty="0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7624CBDA-8492-448C-8418-6B00513F0071}"/>
              </a:ext>
            </a:extLst>
          </p:cNvPr>
          <p:cNvSpPr/>
          <p:nvPr/>
        </p:nvSpPr>
        <p:spPr>
          <a:xfrm>
            <a:off x="1674584" y="1355647"/>
            <a:ext cx="224118" cy="2241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1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48243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266</Words>
  <Application>Microsoft Office PowerPoint</Application>
  <PresentationFormat>와이드스크린</PresentationFormat>
  <Paragraphs>43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0" baseType="lpstr">
      <vt:lpstr>Arial</vt:lpstr>
      <vt:lpstr>맑은 고딕</vt:lpstr>
      <vt:lpstr>Office 테마</vt:lpstr>
      <vt:lpstr>LMS 연계형 GPT-4 채팅 서비스 이용 안내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LMS 연계형 GPT-4 채팅 서비스</dc:title>
  <dc:creator>성하경</dc:creator>
  <cp:lastModifiedBy>성하경</cp:lastModifiedBy>
  <cp:revision>35</cp:revision>
  <dcterms:created xsi:type="dcterms:W3CDTF">2023-12-08T07:55:01Z</dcterms:created>
  <dcterms:modified xsi:type="dcterms:W3CDTF">2024-03-22T09:23:28Z</dcterms:modified>
</cp:coreProperties>
</file>